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301" r:id="rId3"/>
    <p:sldId id="259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97" r:id="rId12"/>
    <p:sldId id="298" r:id="rId13"/>
    <p:sldId id="304" r:id="rId14"/>
    <p:sldId id="302" r:id="rId15"/>
    <p:sldId id="271" r:id="rId16"/>
    <p:sldId id="272" r:id="rId17"/>
    <p:sldId id="273" r:id="rId18"/>
    <p:sldId id="274" r:id="rId19"/>
    <p:sldId id="299" r:id="rId20"/>
    <p:sldId id="300" r:id="rId21"/>
    <p:sldId id="288" r:id="rId22"/>
    <p:sldId id="289" r:id="rId23"/>
    <p:sldId id="290" r:id="rId24"/>
    <p:sldId id="275" r:id="rId25"/>
    <p:sldId id="303" r:id="rId26"/>
    <p:sldId id="276" r:id="rId27"/>
    <p:sldId id="277" r:id="rId28"/>
    <p:sldId id="278" r:id="rId29"/>
    <p:sldId id="280" r:id="rId30"/>
    <p:sldId id="281" r:id="rId31"/>
    <p:sldId id="285" r:id="rId32"/>
    <p:sldId id="282" r:id="rId33"/>
    <p:sldId id="284" r:id="rId34"/>
    <p:sldId id="287" r:id="rId35"/>
    <p:sldId id="291" r:id="rId36"/>
    <p:sldId id="293" r:id="rId37"/>
    <p:sldId id="294" r:id="rId38"/>
    <p:sldId id="292" r:id="rId39"/>
    <p:sldId id="295" r:id="rId40"/>
    <p:sldId id="296" r:id="rId41"/>
    <p:sldId id="286" r:id="rId42"/>
    <p:sldId id="283" r:id="rId43"/>
    <p:sldId id="25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1D7F24-58F4-CB43-85D0-9B75C393AE0C}" v="18" dt="2025-02-04T12:41:21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1"/>
    <p:restoredTop sz="96170"/>
  </p:normalViewPr>
  <p:slideViewPr>
    <p:cSldViewPr snapToGrid="0">
      <p:cViewPr varScale="1">
        <p:scale>
          <a:sx n="90" d="100"/>
          <a:sy n="90" d="100"/>
        </p:scale>
        <p:origin x="24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863A9F44-1A69-6044-82AA-C359B5985683}"/>
    <pc:docChg chg="modSld">
      <pc:chgData name="Silvia Caldararu" userId="fc8e66e4-48ec-41c8-8127-b05a3d560b48" providerId="ADAL" clId="{863A9F44-1A69-6044-82AA-C359B5985683}" dt="2024-04-02T09:30:51.475" v="9" actId="20577"/>
      <pc:docMkLst>
        <pc:docMk/>
      </pc:docMkLst>
      <pc:sldChg chg="modNotesTx">
        <pc:chgData name="Silvia Caldararu" userId="fc8e66e4-48ec-41c8-8127-b05a3d560b48" providerId="ADAL" clId="{863A9F44-1A69-6044-82AA-C359B5985683}" dt="2024-04-02T09:30:51.475" v="9" actId="20577"/>
        <pc:sldMkLst>
          <pc:docMk/>
          <pc:sldMk cId="316470771" sldId="290"/>
        </pc:sldMkLst>
      </pc:sldChg>
    </pc:docChg>
  </pc:docChgLst>
  <pc:docChgLst>
    <pc:chgData name="Silvia Caldararu" userId="fc8e66e4-48ec-41c8-8127-b05a3d560b48" providerId="ADAL" clId="{911D7F24-58F4-CB43-85D0-9B75C393AE0C}"/>
    <pc:docChg chg="undo custSel addSld delSld modSld">
      <pc:chgData name="Silvia Caldararu" userId="fc8e66e4-48ec-41c8-8127-b05a3d560b48" providerId="ADAL" clId="{911D7F24-58F4-CB43-85D0-9B75C393AE0C}" dt="2025-02-04T12:41:43.438" v="258" actId="20577"/>
      <pc:docMkLst>
        <pc:docMk/>
      </pc:docMkLst>
      <pc:sldChg chg="del">
        <pc:chgData name="Silvia Caldararu" userId="fc8e66e4-48ec-41c8-8127-b05a3d560b48" providerId="ADAL" clId="{911D7F24-58F4-CB43-85D0-9B75C393AE0C}" dt="2025-02-04T12:22:52.112" v="22" actId="2696"/>
        <pc:sldMkLst>
          <pc:docMk/>
          <pc:sldMk cId="4030400963" sldId="279"/>
        </pc:sldMkLst>
      </pc:sldChg>
      <pc:sldChg chg="addSp delSp modSp">
        <pc:chgData name="Silvia Caldararu" userId="fc8e66e4-48ec-41c8-8127-b05a3d560b48" providerId="ADAL" clId="{911D7F24-58F4-CB43-85D0-9B75C393AE0C}" dt="2025-02-04T12:13:53.723" v="6" actId="1076"/>
        <pc:sldMkLst>
          <pc:docMk/>
          <pc:sldMk cId="1789956297" sldId="298"/>
        </pc:sldMkLst>
        <pc:picChg chg="del mod">
          <ac:chgData name="Silvia Caldararu" userId="fc8e66e4-48ec-41c8-8127-b05a3d560b48" providerId="ADAL" clId="{911D7F24-58F4-CB43-85D0-9B75C393AE0C}" dt="2025-02-04T12:13:46.729" v="3" actId="478"/>
          <ac:picMkLst>
            <pc:docMk/>
            <pc:sldMk cId="1789956297" sldId="298"/>
            <ac:picMk id="3" creationId="{4A68DB37-2C5A-23AE-31F6-7A8680171F25}"/>
          </ac:picMkLst>
        </pc:picChg>
        <pc:picChg chg="add mod">
          <ac:chgData name="Silvia Caldararu" userId="fc8e66e4-48ec-41c8-8127-b05a3d560b48" providerId="ADAL" clId="{911D7F24-58F4-CB43-85D0-9B75C393AE0C}" dt="2025-02-04T12:13:53.723" v="6" actId="1076"/>
          <ac:picMkLst>
            <pc:docMk/>
            <pc:sldMk cId="1789956297" sldId="298"/>
            <ac:picMk id="4" creationId="{B5B2DCFE-517D-B378-24A4-6DED3BBCB8E5}"/>
          </ac:picMkLst>
        </pc:picChg>
      </pc:sldChg>
      <pc:sldChg chg="add">
        <pc:chgData name="Silvia Caldararu" userId="fc8e66e4-48ec-41c8-8127-b05a3d560b48" providerId="ADAL" clId="{911D7F24-58F4-CB43-85D0-9B75C393AE0C}" dt="2025-02-04T12:10:20.804" v="1"/>
        <pc:sldMkLst>
          <pc:docMk/>
          <pc:sldMk cId="2003736386" sldId="301"/>
        </pc:sldMkLst>
      </pc:sldChg>
      <pc:sldChg chg="add del">
        <pc:chgData name="Silvia Caldararu" userId="fc8e66e4-48ec-41c8-8127-b05a3d560b48" providerId="ADAL" clId="{911D7F24-58F4-CB43-85D0-9B75C393AE0C}" dt="2025-02-04T12:14:34.649" v="8" actId="2696"/>
        <pc:sldMkLst>
          <pc:docMk/>
          <pc:sldMk cId="451257950" sldId="302"/>
        </pc:sldMkLst>
      </pc:sldChg>
      <pc:sldChg chg="del">
        <pc:chgData name="Silvia Caldararu" userId="fc8e66e4-48ec-41c8-8127-b05a3d560b48" providerId="ADAL" clId="{911D7F24-58F4-CB43-85D0-9B75C393AE0C}" dt="2025-02-04T12:10:18.019" v="0" actId="2696"/>
        <pc:sldMkLst>
          <pc:docMk/>
          <pc:sldMk cId="2003736386" sldId="302"/>
        </pc:sldMkLst>
      </pc:sldChg>
      <pc:sldChg chg="delSp modSp add mod">
        <pc:chgData name="Silvia Caldararu" userId="fc8e66e4-48ec-41c8-8127-b05a3d560b48" providerId="ADAL" clId="{911D7F24-58F4-CB43-85D0-9B75C393AE0C}" dt="2025-02-04T12:14:52.476" v="15" actId="1076"/>
        <pc:sldMkLst>
          <pc:docMk/>
          <pc:sldMk cId="2994428965" sldId="302"/>
        </pc:sldMkLst>
        <pc:spChg chg="mod">
          <ac:chgData name="Silvia Caldararu" userId="fc8e66e4-48ec-41c8-8127-b05a3d560b48" providerId="ADAL" clId="{911D7F24-58F4-CB43-85D0-9B75C393AE0C}" dt="2025-02-04T12:14:44.970" v="13" actId="20577"/>
          <ac:spMkLst>
            <pc:docMk/>
            <pc:sldMk cId="2994428965" sldId="302"/>
            <ac:spMk id="2" creationId="{09DDB6EB-9627-ACA7-FBDB-5291418CA140}"/>
          </ac:spMkLst>
        </pc:spChg>
        <pc:spChg chg="mod">
          <ac:chgData name="Silvia Caldararu" userId="fc8e66e4-48ec-41c8-8127-b05a3d560b48" providerId="ADAL" clId="{911D7F24-58F4-CB43-85D0-9B75C393AE0C}" dt="2025-02-04T12:14:52.476" v="15" actId="1076"/>
          <ac:spMkLst>
            <pc:docMk/>
            <pc:sldMk cId="2994428965" sldId="302"/>
            <ac:spMk id="4" creationId="{E4E596E4-EE57-1F23-90BB-373693F655A1}"/>
          </ac:spMkLst>
        </pc:spChg>
        <pc:spChg chg="del">
          <ac:chgData name="Silvia Caldararu" userId="fc8e66e4-48ec-41c8-8127-b05a3d560b48" providerId="ADAL" clId="{911D7F24-58F4-CB43-85D0-9B75C393AE0C}" dt="2025-02-04T12:14:48.395" v="14" actId="478"/>
          <ac:spMkLst>
            <pc:docMk/>
            <pc:sldMk cId="2994428965" sldId="302"/>
            <ac:spMk id="5" creationId="{59F143B5-E9F8-1E78-82EB-AA9CAEAE47C5}"/>
          </ac:spMkLst>
        </pc:spChg>
      </pc:sldChg>
      <pc:sldChg chg="addSp modSp add mod">
        <pc:chgData name="Silvia Caldararu" userId="fc8e66e4-48ec-41c8-8127-b05a3d560b48" providerId="ADAL" clId="{911D7F24-58F4-CB43-85D0-9B75C393AE0C}" dt="2025-02-04T12:22:20.410" v="21" actId="1076"/>
        <pc:sldMkLst>
          <pc:docMk/>
          <pc:sldMk cId="2718120408" sldId="303"/>
        </pc:sldMkLst>
        <pc:spChg chg="add mod">
          <ac:chgData name="Silvia Caldararu" userId="fc8e66e4-48ec-41c8-8127-b05a3d560b48" providerId="ADAL" clId="{911D7F24-58F4-CB43-85D0-9B75C393AE0C}" dt="2025-02-04T12:22:17.473" v="19" actId="14100"/>
          <ac:spMkLst>
            <pc:docMk/>
            <pc:sldMk cId="2718120408" sldId="303"/>
            <ac:spMk id="3" creationId="{F116C293-B21D-539D-0E99-D2267454000C}"/>
          </ac:spMkLst>
        </pc:spChg>
        <pc:picChg chg="mod">
          <ac:chgData name="Silvia Caldararu" userId="fc8e66e4-48ec-41c8-8127-b05a3d560b48" providerId="ADAL" clId="{911D7F24-58F4-CB43-85D0-9B75C393AE0C}" dt="2025-02-04T12:22:20.410" v="21" actId="1076"/>
          <ac:picMkLst>
            <pc:docMk/>
            <pc:sldMk cId="2718120408" sldId="303"/>
            <ac:picMk id="2" creationId="{7F3BF301-03E8-E1B4-DA9F-ED7E60316AA5}"/>
          </ac:picMkLst>
        </pc:picChg>
      </pc:sldChg>
      <pc:sldChg chg="addSp modSp new mod">
        <pc:chgData name="Silvia Caldararu" userId="fc8e66e4-48ec-41c8-8127-b05a3d560b48" providerId="ADAL" clId="{911D7F24-58F4-CB43-85D0-9B75C393AE0C}" dt="2025-02-04T12:41:43.438" v="258" actId="20577"/>
        <pc:sldMkLst>
          <pc:docMk/>
          <pc:sldMk cId="1626672461" sldId="304"/>
        </pc:sldMkLst>
        <pc:spChg chg="mod">
          <ac:chgData name="Silvia Caldararu" userId="fc8e66e4-48ec-41c8-8127-b05a3d560b48" providerId="ADAL" clId="{911D7F24-58F4-CB43-85D0-9B75C393AE0C}" dt="2025-02-04T12:30:32.951" v="34" actId="20577"/>
          <ac:spMkLst>
            <pc:docMk/>
            <pc:sldMk cId="1626672461" sldId="304"/>
            <ac:spMk id="2" creationId="{A385B1DC-D25C-D59A-BA24-F23839A9F2D5}"/>
          </ac:spMkLst>
        </pc:spChg>
        <pc:spChg chg="add mod">
          <ac:chgData name="Silvia Caldararu" userId="fc8e66e4-48ec-41c8-8127-b05a3d560b48" providerId="ADAL" clId="{911D7F24-58F4-CB43-85D0-9B75C393AE0C}" dt="2025-02-04T12:40:45.492" v="112" actId="14100"/>
          <ac:spMkLst>
            <pc:docMk/>
            <pc:sldMk cId="1626672461" sldId="304"/>
            <ac:spMk id="3" creationId="{0BF85925-6337-7677-00B0-FD8274F541DE}"/>
          </ac:spMkLst>
        </pc:spChg>
        <pc:spChg chg="add mod">
          <ac:chgData name="Silvia Caldararu" userId="fc8e66e4-48ec-41c8-8127-b05a3d560b48" providerId="ADAL" clId="{911D7F24-58F4-CB43-85D0-9B75C393AE0C}" dt="2025-02-04T12:41:14.952" v="187" actId="20577"/>
          <ac:spMkLst>
            <pc:docMk/>
            <pc:sldMk cId="1626672461" sldId="304"/>
            <ac:spMk id="4" creationId="{82BCB754-761E-2124-380C-D131B5CD6CCA}"/>
          </ac:spMkLst>
        </pc:spChg>
        <pc:spChg chg="add mod">
          <ac:chgData name="Silvia Caldararu" userId="fc8e66e4-48ec-41c8-8127-b05a3d560b48" providerId="ADAL" clId="{911D7F24-58F4-CB43-85D0-9B75C393AE0C}" dt="2025-02-04T12:41:43.438" v="258" actId="20577"/>
          <ac:spMkLst>
            <pc:docMk/>
            <pc:sldMk cId="1626672461" sldId="304"/>
            <ac:spMk id="5" creationId="{61579023-40A3-7EA9-F665-B446F73A79CC}"/>
          </ac:spMkLst>
        </pc:spChg>
        <pc:picChg chg="add mod">
          <ac:chgData name="Silvia Caldararu" userId="fc8e66e4-48ec-41c8-8127-b05a3d560b48" providerId="ADAL" clId="{911D7F24-58F4-CB43-85D0-9B75C393AE0C}" dt="2025-02-04T12:38:35.388" v="39" actId="1076"/>
          <ac:picMkLst>
            <pc:docMk/>
            <pc:sldMk cId="1626672461" sldId="304"/>
            <ac:picMk id="1026" creationId="{74CF7527-0601-B6BF-F77B-9EA61D028DC0}"/>
          </ac:picMkLst>
        </pc:picChg>
      </pc:sldChg>
    </pc:docChg>
  </pc:docChgLst>
  <pc:docChgLst>
    <pc:chgData name="Silvia Caldararu" userId="fc8e66e4-48ec-41c8-8127-b05a3d560b48" providerId="ADAL" clId="{9A526441-908C-1A44-AF52-350C8FDE8D9D}"/>
    <pc:docChg chg="addSld delSld modSld">
      <pc:chgData name="Silvia Caldararu" userId="fc8e66e4-48ec-41c8-8127-b05a3d560b48" providerId="ADAL" clId="{9A526441-908C-1A44-AF52-350C8FDE8D9D}" dt="2024-02-05T11:22:01.964" v="5"/>
      <pc:docMkLst>
        <pc:docMk/>
      </pc:docMkLst>
      <pc:sldChg chg="del">
        <pc:chgData name="Silvia Caldararu" userId="fc8e66e4-48ec-41c8-8127-b05a3d560b48" providerId="ADAL" clId="{9A526441-908C-1A44-AF52-350C8FDE8D9D}" dt="2024-02-05T10:15:25.768" v="1" actId="2696"/>
        <pc:sldMkLst>
          <pc:docMk/>
          <pc:sldMk cId="188142419" sldId="263"/>
        </pc:sldMkLst>
      </pc:sldChg>
      <pc:sldChg chg="modNotesTx">
        <pc:chgData name="Silvia Caldararu" userId="fc8e66e4-48ec-41c8-8127-b05a3d560b48" providerId="ADAL" clId="{9A526441-908C-1A44-AF52-350C8FDE8D9D}" dt="2024-02-05T11:22:01.964" v="5"/>
        <pc:sldMkLst>
          <pc:docMk/>
          <pc:sldMk cId="839058904" sldId="276"/>
        </pc:sldMkLst>
      </pc:sldChg>
      <pc:sldChg chg="modNotesTx">
        <pc:chgData name="Silvia Caldararu" userId="fc8e66e4-48ec-41c8-8127-b05a3d560b48" providerId="ADAL" clId="{9A526441-908C-1A44-AF52-350C8FDE8D9D}" dt="2024-02-05T11:21:53.029" v="4"/>
        <pc:sldMkLst>
          <pc:docMk/>
          <pc:sldMk cId="983881893" sldId="277"/>
        </pc:sldMkLst>
      </pc:sldChg>
      <pc:sldChg chg="modSp mod">
        <pc:chgData name="Silvia Caldararu" userId="fc8e66e4-48ec-41c8-8127-b05a3d560b48" providerId="ADAL" clId="{9A526441-908C-1A44-AF52-350C8FDE8D9D}" dt="2024-02-05T10:22:37.471" v="2" actId="20577"/>
        <pc:sldMkLst>
          <pc:docMk/>
          <pc:sldMk cId="3715372958" sldId="286"/>
        </pc:sldMkLst>
      </pc:sldChg>
      <pc:sldChg chg="del">
        <pc:chgData name="Silvia Caldararu" userId="fc8e66e4-48ec-41c8-8127-b05a3d560b48" providerId="ADAL" clId="{9A526441-908C-1A44-AF52-350C8FDE8D9D}" dt="2024-02-05T10:23:06.398" v="3" actId="2696"/>
        <pc:sldMkLst>
          <pc:docMk/>
          <pc:sldMk cId="498732793" sldId="301"/>
        </pc:sldMkLst>
      </pc:sldChg>
      <pc:sldChg chg="add">
        <pc:chgData name="Silvia Caldararu" userId="fc8e66e4-48ec-41c8-8127-b05a3d560b48" providerId="ADAL" clId="{9A526441-908C-1A44-AF52-350C8FDE8D9D}" dt="2024-02-05T10:15:23.604" v="0"/>
        <pc:sldMkLst>
          <pc:docMk/>
          <pc:sldMk cId="2003736386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A62DC-2C59-0846-89CC-EE1FE5EBEB02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9CD2B-E164-BD4A-8D3F-670FF70404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9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92863c41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92863c41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9CD2B-E164-BD4A-8D3F-670FF70404A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24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92863c41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92863c41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59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IE" dirty="0">
                <a:effectLst/>
                <a:latin typeface="Arial" panose="020B0604020202020204" pitchFamily="34" charset="0"/>
              </a:rPr>
              <a:t>Chapin, F.S., Matson, P.A., Mooney, H.A. and </a:t>
            </a:r>
            <a:r>
              <a:rPr lang="en-IE" dirty="0" err="1">
                <a:effectLst/>
                <a:latin typeface="Arial" panose="020B0604020202020204" pitchFamily="34" charset="0"/>
              </a:rPr>
              <a:t>Vitousek</a:t>
            </a:r>
            <a:r>
              <a:rPr lang="en-IE" dirty="0">
                <a:effectLst/>
                <a:latin typeface="Arial" panose="020B0604020202020204" pitchFamily="34" charset="0"/>
              </a:rPr>
              <a:t>, P.M., 2002. Principles of terrestrial ecosystem ecology.</a:t>
            </a:r>
          </a:p>
          <a:p>
            <a:r>
              <a:rPr lang="en-IE" dirty="0"/>
              <a:t>Vancouver</a:t>
            </a:r>
            <a:br>
              <a:rPr lang="en-IE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9CD2B-E164-BD4A-8D3F-670FF70404A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161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IE" dirty="0">
                <a:effectLst/>
                <a:latin typeface="Arial" panose="020B0604020202020204" pitchFamily="34" charset="0"/>
              </a:rPr>
              <a:t>Chapin, F.S., Matson, P.A., Mooney, H.A. and </a:t>
            </a:r>
            <a:r>
              <a:rPr lang="en-IE" dirty="0" err="1">
                <a:effectLst/>
                <a:latin typeface="Arial" panose="020B0604020202020204" pitchFamily="34" charset="0"/>
              </a:rPr>
              <a:t>Vitousek</a:t>
            </a:r>
            <a:r>
              <a:rPr lang="en-IE" dirty="0">
                <a:effectLst/>
                <a:latin typeface="Arial" panose="020B0604020202020204" pitchFamily="34" charset="0"/>
              </a:rPr>
              <a:t>, P.M., 2002. Principles of terrestrial ecosystem ecology.</a:t>
            </a:r>
          </a:p>
          <a:p>
            <a:r>
              <a:rPr lang="en-IE" dirty="0"/>
              <a:t>Vancouver</a:t>
            </a:r>
            <a:br>
              <a:rPr lang="en-IE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9CD2B-E164-BD4A-8D3F-670FF70404A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38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92863c41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92863c41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2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08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23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44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8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87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06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84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14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84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61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08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7DA03-F71B-7244-88EE-BA7AC81436EF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B7B74-6405-184B-AFB5-D50B468239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52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66EF-1819-F2E4-4552-B7CBD2B14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Terrestrial carbon stocks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A6BCF-AC76-0D33-C502-2140986F2A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Silvia Caldararu</a:t>
            </a:r>
          </a:p>
          <a:p>
            <a:r>
              <a:rPr lang="en-GB" dirty="0" err="1"/>
              <a:t>Email:caldaras@tcd.ie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554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BD49-B9A4-AF8B-6867-20DBBCBD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triggers for seasonal growth</a:t>
            </a:r>
          </a:p>
        </p:txBody>
      </p:sp>
      <p:pic>
        <p:nvPicPr>
          <p:cNvPr id="3" name="Picture 2" descr="Spring Leaves Pictures | Download Free Images on Unsplash">
            <a:extLst>
              <a:ext uri="{FF2B5EF4-FFF2-40B4-BE49-F238E27FC236}">
                <a16:creationId xmlns:a16="http://schemas.microsoft.com/office/drawing/2014/main" id="{3A098FD6-9260-9F22-7D7E-C18C4BD13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92650"/>
            <a:ext cx="1703736" cy="113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t fallen leaves lie, gardeners in Netherlands town urged | Environment |  The Guardian">
            <a:extLst>
              <a:ext uri="{FF2B5EF4-FFF2-40B4-BE49-F238E27FC236}">
                <a16:creationId xmlns:a16="http://schemas.microsoft.com/office/drawing/2014/main" id="{DB1BBD89-3584-FE3E-F3CF-0DBE3CBB3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72" y="2860825"/>
            <a:ext cx="1503406" cy="15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B36D88-2071-6F93-C101-BA70BED22B1E}"/>
              </a:ext>
            </a:extLst>
          </p:cNvPr>
          <p:cNvSpPr txBox="1"/>
          <p:nvPr/>
        </p:nvSpPr>
        <p:spPr>
          <a:xfrm>
            <a:off x="1179445" y="4797286"/>
            <a:ext cx="2319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Temperature in mid and high latitude regions</a:t>
            </a:r>
          </a:p>
        </p:txBody>
      </p:sp>
      <p:pic>
        <p:nvPicPr>
          <p:cNvPr id="3074" name="Picture 2" descr="Savanna - Wikipedia">
            <a:extLst>
              <a:ext uri="{FF2B5EF4-FFF2-40B4-BE49-F238E27FC236}">
                <a16:creationId xmlns:a16="http://schemas.microsoft.com/office/drawing/2014/main" id="{004EA05F-6D52-6741-0063-DFD8EF942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7" y="2359851"/>
            <a:ext cx="2672506" cy="200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D9E893-99A5-9FF2-D785-B3ED2E98FB1A}"/>
              </a:ext>
            </a:extLst>
          </p:cNvPr>
          <p:cNvSpPr txBox="1"/>
          <p:nvPr/>
        </p:nvSpPr>
        <p:spPr>
          <a:xfrm>
            <a:off x="4748705" y="4797286"/>
            <a:ext cx="231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Water availability in seasonally dry regions</a:t>
            </a:r>
          </a:p>
        </p:txBody>
      </p:sp>
      <p:pic>
        <p:nvPicPr>
          <p:cNvPr id="3076" name="Picture 4" descr="The Amazon: Vital for our planet – DW – 08/27/2019">
            <a:extLst>
              <a:ext uri="{FF2B5EF4-FFF2-40B4-BE49-F238E27FC236}">
                <a16:creationId xmlns:a16="http://schemas.microsoft.com/office/drawing/2014/main" id="{DAFAB42C-8463-B958-BFCA-F8E66D60B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78" y="2292650"/>
            <a:ext cx="4164969" cy="182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D09632-718F-ACFB-6EB4-6E82336B0714}"/>
              </a:ext>
            </a:extLst>
          </p:cNvPr>
          <p:cNvSpPr txBox="1"/>
          <p:nvPr/>
        </p:nvSpPr>
        <p:spPr>
          <a:xfrm>
            <a:off x="8465939" y="4797286"/>
            <a:ext cx="231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Continuous in wet tropical regions</a:t>
            </a:r>
          </a:p>
        </p:txBody>
      </p:sp>
    </p:spTree>
    <p:extLst>
      <p:ext uri="{BB962C8B-B14F-4D97-AF65-F5344CB8AC3E}">
        <p14:creationId xmlns:p14="http://schemas.microsoft.com/office/powerpoint/2010/main" val="3858031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114C-8BB2-848D-2A2B-55869BC4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vegetation seasonality from space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C24F30F-F90D-71D5-F111-8DEF37060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620" y="1690688"/>
            <a:ext cx="7839397" cy="44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61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574C-C19D-B19B-6B28-844E80F63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Vegetation seasonality causes the wriggles in the Keeling curve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5B2DCFE-517D-B378-24A4-6DED3BBC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078" y="1740993"/>
            <a:ext cx="6335843" cy="475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95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1DC-D25C-D59A-BA24-F23839A9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Root growth</a:t>
            </a:r>
          </a:p>
        </p:txBody>
      </p:sp>
      <p:pic>
        <p:nvPicPr>
          <p:cNvPr id="1026" name="Picture 2" descr="Tree root system, underground growing plants stems. Branched roots, bo By  WinWin_artlab | TheHungryJPEG">
            <a:extLst>
              <a:ext uri="{FF2B5EF4-FFF2-40B4-BE49-F238E27FC236}">
                <a16:creationId xmlns:a16="http://schemas.microsoft.com/office/drawing/2014/main" id="{74CF7527-0601-B6BF-F77B-9EA61D02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949" y="1690688"/>
            <a:ext cx="5847242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BF85925-6337-7677-00B0-FD8274F541DE}"/>
              </a:ext>
            </a:extLst>
          </p:cNvPr>
          <p:cNvSpPr/>
          <p:nvPr/>
        </p:nvSpPr>
        <p:spPr>
          <a:xfrm>
            <a:off x="626259" y="1564141"/>
            <a:ext cx="3231366" cy="169340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Fine roots: functional, take up water and nutrients, short lifetime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BCB754-761E-2124-380C-D131B5CD6CCA}"/>
              </a:ext>
            </a:extLst>
          </p:cNvPr>
          <p:cNvSpPr/>
          <p:nvPr/>
        </p:nvSpPr>
        <p:spPr>
          <a:xfrm>
            <a:off x="2507447" y="3257550"/>
            <a:ext cx="3231366" cy="169340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Coarse roots: structural, woody, used for support, long lifetime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579023-40A3-7EA9-F665-B446F73A79CC}"/>
              </a:ext>
            </a:extLst>
          </p:cNvPr>
          <p:cNvSpPr/>
          <p:nvPr/>
        </p:nvSpPr>
        <p:spPr>
          <a:xfrm>
            <a:off x="321459" y="4950959"/>
            <a:ext cx="3231366" cy="169340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Much less well understood than leaves </a:t>
            </a:r>
            <a:r>
              <a:rPr lang="en-GB"/>
              <a:t>and stems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67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F4486-87E9-BB2A-6AD0-F5FAAEC65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B6EB-9627-ACA7-FBDB-5291418C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Long-lived plant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02E19-5258-202E-C7D6-9108AE35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498" y="1507434"/>
            <a:ext cx="4655869" cy="426120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4E596E4-EE57-1F23-90BB-373693F655A1}"/>
              </a:ext>
            </a:extLst>
          </p:cNvPr>
          <p:cNvSpPr/>
          <p:nvPr/>
        </p:nvSpPr>
        <p:spPr>
          <a:xfrm>
            <a:off x="4775023" y="4462670"/>
            <a:ext cx="1934817" cy="1775792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42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FADB-9D62-C68B-C198-C31E2BEE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Wood formation</a:t>
            </a:r>
          </a:p>
        </p:txBody>
      </p:sp>
      <p:pic>
        <p:nvPicPr>
          <p:cNvPr id="4098" name="Picture 2" descr="Biology, Anatomy and Function of Woody Stems, Unit #5 Diagram | Quizlet">
            <a:extLst>
              <a:ext uri="{FF2B5EF4-FFF2-40B4-BE49-F238E27FC236}">
                <a16:creationId xmlns:a16="http://schemas.microsoft.com/office/drawing/2014/main" id="{E57612CC-C42A-B000-DBB0-8F9999131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9" y="1795118"/>
            <a:ext cx="6277566" cy="35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83C7B2-50F9-99DD-8EB6-FE238BBD3ED6}"/>
              </a:ext>
            </a:extLst>
          </p:cNvPr>
          <p:cNvSpPr txBox="1"/>
          <p:nvPr/>
        </p:nvSpPr>
        <p:spPr>
          <a:xfrm>
            <a:off x="6999381" y="2413337"/>
            <a:ext cx="2679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Living wood – transport vessels, xylem for water and phloem for organic material</a:t>
            </a:r>
          </a:p>
          <a:p>
            <a:endParaRPr lang="en-GB" dirty="0"/>
          </a:p>
          <a:p>
            <a:r>
              <a:rPr lang="en-GB" dirty="0"/>
              <a:t>Dead wood or heartwood – old living wood</a:t>
            </a:r>
          </a:p>
        </p:txBody>
      </p:sp>
    </p:spTree>
    <p:extLst>
      <p:ext uri="{BB962C8B-B14F-4D97-AF65-F5344CB8AC3E}">
        <p14:creationId xmlns:p14="http://schemas.microsoft.com/office/powerpoint/2010/main" val="102087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16EC4-D739-933F-F6F9-0439DE1D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Wood formation</a:t>
            </a:r>
          </a:p>
        </p:txBody>
      </p:sp>
      <p:pic>
        <p:nvPicPr>
          <p:cNvPr id="5122" name="Picture 2" descr="Thinning Trees to Preserve and Restore Oak Woodland and Savanna Habitat |  Natural Areas Notebook">
            <a:extLst>
              <a:ext uri="{FF2B5EF4-FFF2-40B4-BE49-F238E27FC236}">
                <a16:creationId xmlns:a16="http://schemas.microsoft.com/office/drawing/2014/main" id="{B06F701A-E6D0-7C4A-4D1F-F6BBB6C95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9" y="1590260"/>
            <a:ext cx="5300871" cy="39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3BA067-B144-968A-594C-12FADBA9F7AB}"/>
              </a:ext>
            </a:extLst>
          </p:cNvPr>
          <p:cNvSpPr txBox="1"/>
          <p:nvPr/>
        </p:nvSpPr>
        <p:spPr>
          <a:xfrm>
            <a:off x="7063408" y="2967335"/>
            <a:ext cx="3750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Living wood is on the outside of the stem, which is why bark damage can lead to tree death</a:t>
            </a:r>
          </a:p>
        </p:txBody>
      </p:sp>
    </p:spTree>
    <p:extLst>
      <p:ext uri="{BB962C8B-B14F-4D97-AF65-F5344CB8AC3E}">
        <p14:creationId xmlns:p14="http://schemas.microsoft.com/office/powerpoint/2010/main" val="386929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946D-7485-C5F8-3F05-468E9FE6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 wood growth</a:t>
            </a:r>
          </a:p>
        </p:txBody>
      </p:sp>
      <p:pic>
        <p:nvPicPr>
          <p:cNvPr id="6146" name="Picture 2" descr="How Tree Ring Records Can Help Predict Droughts - JSTOR Daily">
            <a:extLst>
              <a:ext uri="{FF2B5EF4-FFF2-40B4-BE49-F238E27FC236}">
                <a16:creationId xmlns:a16="http://schemas.microsoft.com/office/drawing/2014/main" id="{A7785112-72DF-2719-20B7-68D678C4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231" y="1690688"/>
            <a:ext cx="5754756" cy="38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CD18CA-A881-A656-7AEC-7751381A0E42}"/>
              </a:ext>
            </a:extLst>
          </p:cNvPr>
          <p:cNvSpPr txBox="1"/>
          <p:nvPr/>
        </p:nvSpPr>
        <p:spPr>
          <a:xfrm>
            <a:off x="838200" y="2828835"/>
            <a:ext cx="3445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trees grow their wood seasonally just like leaves. This leads to the formation of tree rings.</a:t>
            </a:r>
          </a:p>
        </p:txBody>
      </p:sp>
    </p:spTree>
    <p:extLst>
      <p:ext uri="{BB962C8B-B14F-4D97-AF65-F5344CB8AC3E}">
        <p14:creationId xmlns:p14="http://schemas.microsoft.com/office/powerpoint/2010/main" val="73535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B82D-555F-A669-CEE8-513592DC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Forests do not grow forever</a:t>
            </a:r>
          </a:p>
        </p:txBody>
      </p:sp>
      <p:pic>
        <p:nvPicPr>
          <p:cNvPr id="7170" name="Picture 2" descr="Forest Walk: Establishing and managing young forests | Anglo Celt">
            <a:extLst>
              <a:ext uri="{FF2B5EF4-FFF2-40B4-BE49-F238E27FC236}">
                <a16:creationId xmlns:a16="http://schemas.microsoft.com/office/drawing/2014/main" id="{12818C56-F5F2-E81B-1F49-CE31494A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4847351" cy="272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y old-growth forests matter">
            <a:extLst>
              <a:ext uri="{FF2B5EF4-FFF2-40B4-BE49-F238E27FC236}">
                <a16:creationId xmlns:a16="http://schemas.microsoft.com/office/drawing/2014/main" id="{58D6702F-FCD4-3D71-62DD-0E1F08A4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843" y="2057400"/>
            <a:ext cx="4410583" cy="272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5EE1F-4F42-559E-44D0-8848B68884C9}"/>
              </a:ext>
            </a:extLst>
          </p:cNvPr>
          <p:cNvSpPr txBox="1"/>
          <p:nvPr/>
        </p:nvSpPr>
        <p:spPr>
          <a:xfrm>
            <a:off x="3037983" y="5380382"/>
            <a:ext cx="611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Forests grow until they reach a resource limitation, usually light</a:t>
            </a:r>
          </a:p>
        </p:txBody>
      </p:sp>
    </p:spTree>
    <p:extLst>
      <p:ext uri="{BB962C8B-B14F-4D97-AF65-F5344CB8AC3E}">
        <p14:creationId xmlns:p14="http://schemas.microsoft.com/office/powerpoint/2010/main" val="3411088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5234-D6DD-66ED-5E10-61F80849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Vegetation cover is not stationary and changes naturally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6111D9C-4934-AD9F-A83D-7477B926B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7"/>
          <a:stretch/>
        </p:blipFill>
        <p:spPr bwMode="auto">
          <a:xfrm>
            <a:off x="2451153" y="1923361"/>
            <a:ext cx="6706100" cy="444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09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9">
            <a:extLst>
              <a:ext uri="{FF2B5EF4-FFF2-40B4-BE49-F238E27FC236}">
                <a16:creationId xmlns:a16="http://schemas.microsoft.com/office/drawing/2014/main" id="{9019556C-ED69-BA4B-5890-76D5BC2D00DD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-1"/>
            <a:ext cx="12096205" cy="6727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3736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5234-D6DD-66ED-5E10-61F80849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Vegetation cover is not stationary and changes naturally</a:t>
            </a:r>
          </a:p>
        </p:txBody>
      </p:sp>
      <p:pic>
        <p:nvPicPr>
          <p:cNvPr id="18434" name="Picture 2" descr="Watch a Raging Forest Fire Surround You in 360 Degrees - Scientific American">
            <a:extLst>
              <a:ext uri="{FF2B5EF4-FFF2-40B4-BE49-F238E27FC236}">
                <a16:creationId xmlns:a16="http://schemas.microsoft.com/office/drawing/2014/main" id="{E0C1B7EC-C8D0-F8B1-2716-9837F8328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56" y="1868556"/>
            <a:ext cx="2942983" cy="193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DFA31-8675-63A9-0282-54A6ED566E7D}"/>
              </a:ext>
            </a:extLst>
          </p:cNvPr>
          <p:cNvSpPr txBox="1"/>
          <p:nvPr/>
        </p:nvSpPr>
        <p:spPr>
          <a:xfrm>
            <a:off x="2001078" y="3981242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Forest fires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9981BAFB-0F98-4852-6ADD-14D9905B9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0"/>
          <a:stretch/>
        </p:blipFill>
        <p:spPr bwMode="auto">
          <a:xfrm>
            <a:off x="4137040" y="2251487"/>
            <a:ext cx="3705789" cy="23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79A187-5ACB-5F19-CCFB-8FA470F2C956}"/>
              </a:ext>
            </a:extLst>
          </p:cNvPr>
          <p:cNvSpPr txBox="1"/>
          <p:nvPr/>
        </p:nvSpPr>
        <p:spPr>
          <a:xfrm>
            <a:off x="5592417" y="4658486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Wind throw</a:t>
            </a:r>
          </a:p>
        </p:txBody>
      </p:sp>
      <p:pic>
        <p:nvPicPr>
          <p:cNvPr id="18438" name="Picture 6" descr="Which trees face death in drought? | UNews">
            <a:extLst>
              <a:ext uri="{FF2B5EF4-FFF2-40B4-BE49-F238E27FC236}">
                <a16:creationId xmlns:a16="http://schemas.microsoft.com/office/drawing/2014/main" id="{E8810B5A-1A79-0469-7D12-373D5C13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963" y="1448348"/>
            <a:ext cx="3140035" cy="23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EA4E9-29B1-CDAB-1397-12C6CD2D9407}"/>
              </a:ext>
            </a:extLst>
          </p:cNvPr>
          <p:cNvSpPr txBox="1"/>
          <p:nvPr/>
        </p:nvSpPr>
        <p:spPr>
          <a:xfrm>
            <a:off x="9448799" y="3958599"/>
            <a:ext cx="95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Drought</a:t>
            </a:r>
          </a:p>
        </p:txBody>
      </p:sp>
      <p:pic>
        <p:nvPicPr>
          <p:cNvPr id="18440" name="Picture 8" descr="Norway spruce trees killed by the spruce bark beetle, Austria, Northern...  | Download Scientific Diagram">
            <a:extLst>
              <a:ext uri="{FF2B5EF4-FFF2-40B4-BE49-F238E27FC236}">
                <a16:creationId xmlns:a16="http://schemas.microsoft.com/office/drawing/2014/main" id="{F1F9F1E8-565D-7BDA-0255-8D37CD75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67" y="4350920"/>
            <a:ext cx="3440576" cy="193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24276-8C3A-BA1B-B977-A8A3AAF367E2}"/>
              </a:ext>
            </a:extLst>
          </p:cNvPr>
          <p:cNvSpPr txBox="1"/>
          <p:nvPr/>
        </p:nvSpPr>
        <p:spPr>
          <a:xfrm>
            <a:off x="8471800" y="6347161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Insect attacks</a:t>
            </a:r>
          </a:p>
        </p:txBody>
      </p:sp>
    </p:spTree>
    <p:extLst>
      <p:ext uri="{BB962C8B-B14F-4D97-AF65-F5344CB8AC3E}">
        <p14:creationId xmlns:p14="http://schemas.microsoft.com/office/powerpoint/2010/main" val="149072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E6D2-4108-C91C-45A4-B5084C2C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Grasses and short-lived plants</a:t>
            </a:r>
          </a:p>
        </p:txBody>
      </p:sp>
      <p:pic>
        <p:nvPicPr>
          <p:cNvPr id="9218" name="Picture 2" descr="PPT - Understanding Plant Life Cycles PowerPoint Presentation, free  download - ID:9254227">
            <a:extLst>
              <a:ext uri="{FF2B5EF4-FFF2-40B4-BE49-F238E27FC236}">
                <a16:creationId xmlns:a16="http://schemas.microsoft.com/office/drawing/2014/main" id="{8A651753-ACFC-0584-CA80-59787ED10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5"/>
          <a:stretch/>
        </p:blipFill>
        <p:spPr bwMode="auto">
          <a:xfrm>
            <a:off x="1524000" y="1338468"/>
            <a:ext cx="9144000" cy="388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770D70-E033-487E-8808-0BA22D9B2805}"/>
              </a:ext>
            </a:extLst>
          </p:cNvPr>
          <p:cNvSpPr txBox="1"/>
          <p:nvPr/>
        </p:nvSpPr>
        <p:spPr>
          <a:xfrm>
            <a:off x="2822714" y="4691269"/>
            <a:ext cx="5936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Georgia" panose="02040502050405020303" pitchFamily="18" charset="0"/>
              </a:rPr>
              <a:t>Annual or ephemeral plants store less carbon as biomass in the long term but still draw down C from the atmosphere and store it In soil</a:t>
            </a:r>
          </a:p>
        </p:txBody>
      </p:sp>
    </p:spTree>
    <p:extLst>
      <p:ext uri="{BB962C8B-B14F-4D97-AF65-F5344CB8AC3E}">
        <p14:creationId xmlns:p14="http://schemas.microsoft.com/office/powerpoint/2010/main" val="525728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6937-AD7C-CAEF-7650-5115C98A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Grasses and short-lived plants</a:t>
            </a:r>
          </a:p>
        </p:txBody>
      </p:sp>
      <p:pic>
        <p:nvPicPr>
          <p:cNvPr id="3" name="Picture 10" descr="Details are in the caption following the image">
            <a:extLst>
              <a:ext uri="{FF2B5EF4-FFF2-40B4-BE49-F238E27FC236}">
                <a16:creationId xmlns:a16="http://schemas.microsoft.com/office/drawing/2014/main" id="{E3F37855-CFBA-26A5-B65C-ADD5E46CA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188" y="2112079"/>
            <a:ext cx="6897249" cy="28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274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6187-5A56-4ED5-AB92-97E0D0D4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forest aboveground biomass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829F8-55A0-3FDC-8602-A32E829B6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91" y="2045207"/>
            <a:ext cx="9473418" cy="33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0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dirty="0"/>
              <a:t>The ecosystem carbon cycle</a:t>
            </a:r>
            <a:endParaRPr dirty="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18" y="1670568"/>
            <a:ext cx="9780761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4346633" y="1821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" name="Google Shape;145;p21"/>
          <p:cNvSpPr txBox="1"/>
          <p:nvPr/>
        </p:nvSpPr>
        <p:spPr>
          <a:xfrm>
            <a:off x="2677033" y="1821434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uptake:</a:t>
            </a:r>
            <a:endParaRPr sz="1600"/>
          </a:p>
          <a:p>
            <a:r>
              <a:rPr lang="en" sz="1600"/>
              <a:t>photosynthesis</a:t>
            </a:r>
            <a:endParaRPr sz="1600"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447567" y="1900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1"/>
          <p:cNvSpPr txBox="1"/>
          <p:nvPr/>
        </p:nvSpPr>
        <p:spPr>
          <a:xfrm>
            <a:off x="7819967" y="2155233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respiration</a:t>
            </a:r>
            <a:endParaRPr sz="1600"/>
          </a:p>
        </p:txBody>
      </p:sp>
      <p:sp>
        <p:nvSpPr>
          <p:cNvPr id="148" name="Google Shape;148;p21"/>
          <p:cNvSpPr/>
          <p:nvPr/>
        </p:nvSpPr>
        <p:spPr>
          <a:xfrm>
            <a:off x="4981367" y="47743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21"/>
          <p:cNvSpPr txBox="1"/>
          <p:nvPr/>
        </p:nvSpPr>
        <p:spPr>
          <a:xfrm>
            <a:off x="3721967" y="4515368"/>
            <a:ext cx="119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storage:</a:t>
            </a:r>
            <a:endParaRPr sz="1600"/>
          </a:p>
          <a:p>
            <a:r>
              <a:rPr lang="en" sz="1600"/>
              <a:t>growth</a:t>
            </a:r>
            <a:endParaRPr sz="1600"/>
          </a:p>
        </p:txBody>
      </p:sp>
      <p:sp>
        <p:nvSpPr>
          <p:cNvPr id="150" name="Google Shape;150;p21"/>
          <p:cNvSpPr/>
          <p:nvPr/>
        </p:nvSpPr>
        <p:spPr>
          <a:xfrm>
            <a:off x="7133967" y="4691600"/>
            <a:ext cx="800400" cy="4140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1"/>
          <p:cNvSpPr txBox="1"/>
          <p:nvPr/>
        </p:nvSpPr>
        <p:spPr>
          <a:xfrm>
            <a:off x="7879167" y="4515368"/>
            <a:ext cx="1904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Internal cycling::</a:t>
            </a:r>
            <a:endParaRPr sz="1600"/>
          </a:p>
          <a:p>
            <a:r>
              <a:rPr lang="en" sz="1600"/>
              <a:t>litterfall</a:t>
            </a:r>
            <a:endParaRPr sz="1600"/>
          </a:p>
        </p:txBody>
      </p:sp>
      <p:sp>
        <p:nvSpPr>
          <p:cNvPr id="152" name="Google Shape;152;p21"/>
          <p:cNvSpPr/>
          <p:nvPr/>
        </p:nvSpPr>
        <p:spPr>
          <a:xfrm rot="-5400000" flipH="1">
            <a:off x="7133967" y="61090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" name="Google Shape;153;p21"/>
          <p:cNvSpPr txBox="1"/>
          <p:nvPr/>
        </p:nvSpPr>
        <p:spPr>
          <a:xfrm>
            <a:off x="7702767" y="5839467"/>
            <a:ext cx="190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 in soil</a:t>
            </a:r>
            <a:endParaRPr sz="1600"/>
          </a:p>
        </p:txBody>
      </p:sp>
      <p:sp>
        <p:nvSpPr>
          <p:cNvPr id="154" name="Google Shape;154;p21"/>
          <p:cNvSpPr/>
          <p:nvPr/>
        </p:nvSpPr>
        <p:spPr>
          <a:xfrm rot="10800000">
            <a:off x="1910500" y="4260567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21"/>
          <p:cNvSpPr txBox="1"/>
          <p:nvPr/>
        </p:nvSpPr>
        <p:spPr>
          <a:xfrm>
            <a:off x="415600" y="4515368"/>
            <a:ext cx="1599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Soil respiration</a:t>
            </a:r>
            <a:endParaRPr sz="16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E5DDD04-B273-2C28-A9E1-7593E1CA4DB0}"/>
              </a:ext>
            </a:extLst>
          </p:cNvPr>
          <p:cNvSpPr/>
          <p:nvPr/>
        </p:nvSpPr>
        <p:spPr>
          <a:xfrm>
            <a:off x="6729573" y="5445303"/>
            <a:ext cx="3174715" cy="141269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44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2A97C-7E20-00B7-7FF0-FC7C85848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9">
            <a:extLst>
              <a:ext uri="{FF2B5EF4-FFF2-40B4-BE49-F238E27FC236}">
                <a16:creationId xmlns:a16="http://schemas.microsoft.com/office/drawing/2014/main" id="{7F3BF301-03E8-E1B4-DA9F-ED7E60316AA5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-1"/>
            <a:ext cx="12096205" cy="67273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116C293-B21D-539D-0E99-D2267454000C}"/>
              </a:ext>
            </a:extLst>
          </p:cNvPr>
          <p:cNvSpPr/>
          <p:nvPr/>
        </p:nvSpPr>
        <p:spPr>
          <a:xfrm>
            <a:off x="2526586" y="3034669"/>
            <a:ext cx="2110728" cy="12978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120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9973-3257-1388-F56B-D89F0082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Soil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8226D-EA4E-91FC-2FC9-B53BE3E6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537" y="1686477"/>
            <a:ext cx="5920925" cy="480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58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9973-3257-1388-F56B-D89F0082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Soil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8226D-EA4E-91FC-2FC9-B53BE3E6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560" y="3036050"/>
            <a:ext cx="3980880" cy="32315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50C8F-7A1F-8326-07DB-4F3A6C8A903F}"/>
              </a:ext>
            </a:extLst>
          </p:cNvPr>
          <p:cNvSpPr/>
          <p:nvPr/>
        </p:nvSpPr>
        <p:spPr>
          <a:xfrm>
            <a:off x="4269813" y="2663687"/>
            <a:ext cx="1126435" cy="3723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4860D-BB00-D889-2C92-7FDCB4A63ACE}"/>
              </a:ext>
            </a:extLst>
          </p:cNvPr>
          <p:cNvSpPr txBox="1"/>
          <p:nvPr/>
        </p:nvSpPr>
        <p:spPr>
          <a:xfrm>
            <a:off x="5632420" y="2630795"/>
            <a:ext cx="201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Litter layer 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4EE169E-26A7-F222-028A-51385DFF7377}"/>
              </a:ext>
            </a:extLst>
          </p:cNvPr>
          <p:cNvSpPr/>
          <p:nvPr/>
        </p:nvSpPr>
        <p:spPr>
          <a:xfrm>
            <a:off x="4667974" y="1690688"/>
            <a:ext cx="421241" cy="94010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0C810-75C6-2445-9FCE-21EBFC0B47F2}"/>
              </a:ext>
            </a:extLst>
          </p:cNvPr>
          <p:cNvSpPr txBox="1"/>
          <p:nvPr/>
        </p:nvSpPr>
        <p:spPr>
          <a:xfrm>
            <a:off x="4955651" y="1809371"/>
            <a:ext cx="305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of plant material as litter</a:t>
            </a:r>
          </a:p>
        </p:txBody>
      </p:sp>
    </p:spTree>
    <p:extLst>
      <p:ext uri="{BB962C8B-B14F-4D97-AF65-F5344CB8AC3E}">
        <p14:creationId xmlns:p14="http://schemas.microsoft.com/office/powerpoint/2010/main" val="983881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2D2E-9816-A0A7-F5E3-68942E0F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Soil structure with depth differs between ecosystems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538A0-BFFE-32AB-570B-A3CC0C0D1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35" y="1710504"/>
            <a:ext cx="7772400" cy="47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3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DE17-50AD-BE7F-4B4F-9C5FC681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Soil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CCD9-88B6-69DD-EAE1-4D614142C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6" t="12855" r="16411"/>
          <a:stretch/>
        </p:blipFill>
        <p:spPr>
          <a:xfrm>
            <a:off x="6278216" y="1484243"/>
            <a:ext cx="5075584" cy="4344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67A11A-F113-FAB4-314C-F2EEF778DAE1}"/>
              </a:ext>
            </a:extLst>
          </p:cNvPr>
          <p:cNvSpPr txBox="1"/>
          <p:nvPr/>
        </p:nvSpPr>
        <p:spPr>
          <a:xfrm>
            <a:off x="838200" y="2663686"/>
            <a:ext cx="3773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Soil physical properties – texture and density – affect how much water the soil can hold and provide the infrastructure for microbial activity</a:t>
            </a:r>
          </a:p>
        </p:txBody>
      </p:sp>
    </p:spTree>
    <p:extLst>
      <p:ext uri="{BB962C8B-B14F-4D97-AF65-F5344CB8AC3E}">
        <p14:creationId xmlns:p14="http://schemas.microsoft.com/office/powerpoint/2010/main" val="230139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69A0-FD18-0B2B-2799-DC26BC81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concepts: pools and fluxes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1CC4A-B6D4-3F72-2232-496498D9A4C3}"/>
              </a:ext>
            </a:extLst>
          </p:cNvPr>
          <p:cNvSpPr/>
          <p:nvPr/>
        </p:nvSpPr>
        <p:spPr>
          <a:xfrm>
            <a:off x="4337957" y="2471057"/>
            <a:ext cx="3516085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Atmospheric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57482-F1D3-9828-91E2-20139D47B318}"/>
              </a:ext>
            </a:extLst>
          </p:cNvPr>
          <p:cNvSpPr/>
          <p:nvPr/>
        </p:nvSpPr>
        <p:spPr>
          <a:xfrm>
            <a:off x="4337957" y="5018314"/>
            <a:ext cx="3516085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Biomass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38D391F5-791B-001E-4620-6FBB24B6B551}"/>
              </a:ext>
            </a:extLst>
          </p:cNvPr>
          <p:cNvSpPr/>
          <p:nvPr/>
        </p:nvSpPr>
        <p:spPr>
          <a:xfrm>
            <a:off x="4626428" y="3354840"/>
            <a:ext cx="664029" cy="1469571"/>
          </a:xfrm>
          <a:prstGeom prst="up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019FEBA-F8BD-97E4-4722-9262CA704FC4}"/>
              </a:ext>
            </a:extLst>
          </p:cNvPr>
          <p:cNvSpPr/>
          <p:nvPr/>
        </p:nvSpPr>
        <p:spPr>
          <a:xfrm>
            <a:off x="6569530" y="3429000"/>
            <a:ext cx="664029" cy="1469571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0333BD-1BE9-4039-7BC7-47354B8EFAF6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7854042" y="2890157"/>
            <a:ext cx="1094015" cy="53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0A00DB-D3CC-582B-D1B0-C0D704AA1E18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854042" y="3429000"/>
            <a:ext cx="1094015" cy="2008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281301-CE6F-819C-1999-8D2E9B88A590}"/>
              </a:ext>
            </a:extLst>
          </p:cNvPr>
          <p:cNvCxnSpPr>
            <a:cxnSpLocks/>
          </p:cNvCxnSpPr>
          <p:nvPr/>
        </p:nvCxnSpPr>
        <p:spPr>
          <a:xfrm flipV="1">
            <a:off x="2677887" y="3693998"/>
            <a:ext cx="1904999" cy="1130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BB6D43-B6F1-FBDE-D42C-8119D6BEE502}"/>
              </a:ext>
            </a:extLst>
          </p:cNvPr>
          <p:cNvCxnSpPr>
            <a:endCxn id="8" idx="1"/>
          </p:cNvCxnSpPr>
          <p:nvPr/>
        </p:nvCxnSpPr>
        <p:spPr>
          <a:xfrm flipV="1">
            <a:off x="2677887" y="4566557"/>
            <a:ext cx="3891643" cy="257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A1B71F-9B71-A8B3-6099-D100D6C82DAC}"/>
              </a:ext>
            </a:extLst>
          </p:cNvPr>
          <p:cNvSpPr txBox="1"/>
          <p:nvPr/>
        </p:nvSpPr>
        <p:spPr>
          <a:xfrm>
            <a:off x="526595" y="4224246"/>
            <a:ext cx="2136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Flux: transfer of carbon compounds between pools </a:t>
            </a:r>
          </a:p>
          <a:p>
            <a:pPr algn="ctr"/>
            <a:r>
              <a:rPr lang="en-US" dirty="0">
                <a:latin typeface="Georgia" panose="02040502050405020303" pitchFamily="18" charset="0"/>
              </a:rPr>
              <a:t>(</a:t>
            </a:r>
            <a:r>
              <a:rPr lang="en-US" dirty="0" err="1">
                <a:latin typeface="Georgia" panose="02040502050405020303" pitchFamily="18" charset="0"/>
              </a:rPr>
              <a:t>gC</a:t>
            </a:r>
            <a:r>
              <a:rPr lang="en-US" dirty="0">
                <a:latin typeface="Georgia" panose="02040502050405020303" pitchFamily="18" charset="0"/>
              </a:rPr>
              <a:t> /m2/day):</a:t>
            </a:r>
          </a:p>
          <a:p>
            <a:pPr algn="ctr"/>
            <a:endParaRPr lang="en-US" dirty="0">
              <a:latin typeface="Georgia" panose="02040502050405020303" pitchFamily="18" charset="0"/>
            </a:endParaRPr>
          </a:p>
          <a:p>
            <a:pPr algn="ctr"/>
            <a:r>
              <a:rPr lang="en-US" dirty="0">
                <a:latin typeface="Georgia" panose="02040502050405020303" pitchFamily="18" charset="0"/>
              </a:rPr>
              <a:t>Photosynthesis and respiration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DAC99-9534-32FF-99F7-CF7BD278A1FC}"/>
              </a:ext>
            </a:extLst>
          </p:cNvPr>
          <p:cNvSpPr txBox="1"/>
          <p:nvPr/>
        </p:nvSpPr>
        <p:spPr>
          <a:xfrm>
            <a:off x="9137877" y="2709092"/>
            <a:ext cx="2136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Pool: mass of carbon in a given Earth system component</a:t>
            </a:r>
          </a:p>
          <a:p>
            <a:pPr algn="ctr"/>
            <a:r>
              <a:rPr lang="en-US" dirty="0">
                <a:latin typeface="Georgia" panose="02040502050405020303" pitchFamily="18" charset="0"/>
              </a:rPr>
              <a:t>(</a:t>
            </a:r>
            <a:r>
              <a:rPr lang="en-US" dirty="0" err="1">
                <a:latin typeface="Georgia" panose="02040502050405020303" pitchFamily="18" charset="0"/>
              </a:rPr>
              <a:t>gC</a:t>
            </a:r>
            <a:r>
              <a:rPr lang="en-US" dirty="0">
                <a:latin typeface="Georgia" panose="02040502050405020303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75789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A08DD-3EA8-3A39-8712-9E3707F1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Litter decomposition</a:t>
            </a:r>
          </a:p>
        </p:txBody>
      </p:sp>
      <p:pic>
        <p:nvPicPr>
          <p:cNvPr id="3" name="Picture 2" descr="SOIL MICROBES | KBS LTER">
            <a:extLst>
              <a:ext uri="{FF2B5EF4-FFF2-40B4-BE49-F238E27FC236}">
                <a16:creationId xmlns:a16="http://schemas.microsoft.com/office/drawing/2014/main" id="{92174650-49B5-F8E2-5F48-57C3D41F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13" y="1185241"/>
            <a:ext cx="3084444" cy="23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he major phases of leaf litter decomposition. | Download Scientific Diagram">
            <a:extLst>
              <a:ext uri="{FF2B5EF4-FFF2-40B4-BE49-F238E27FC236}">
                <a16:creationId xmlns:a16="http://schemas.microsoft.com/office/drawing/2014/main" id="{BB278180-E36B-ED36-CB3B-01032913E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3073"/>
            <a:ext cx="7475331" cy="41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81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D7A8-5B6E-3589-00B7-BE42E4A7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Environmental controls on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0BFFA-EA67-73AB-5401-92D85761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8" y="1870213"/>
            <a:ext cx="5492212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6890F-E21A-7342-CAF3-E7BFDCDD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86" y="1870213"/>
            <a:ext cx="5441124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13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5EAB-D03F-C419-60DA-934C25DC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Litter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51F80-B7FC-BEEE-FD81-D494EFF2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82409" cy="4732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D1598E-CD4E-B8E0-E635-7CDF530844B0}"/>
              </a:ext>
            </a:extLst>
          </p:cNvPr>
          <p:cNvSpPr txBox="1"/>
          <p:nvPr/>
        </p:nvSpPr>
        <p:spPr>
          <a:xfrm>
            <a:off x="7328452" y="2646919"/>
            <a:ext cx="3180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Different plant materials are decomposed at different rates in different biomes</a:t>
            </a:r>
          </a:p>
        </p:txBody>
      </p:sp>
    </p:spTree>
    <p:extLst>
      <p:ext uri="{BB962C8B-B14F-4D97-AF65-F5344CB8AC3E}">
        <p14:creationId xmlns:p14="http://schemas.microsoft.com/office/powerpoint/2010/main" val="3019302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E6A0-9A05-2451-E370-8A99D09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Soil organic matter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8BF68-9C65-C346-DC74-11FD7EB9B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90" y="1474782"/>
            <a:ext cx="6682409" cy="4732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8583C3-6829-D6AD-2A60-CBDF0933D0B7}"/>
              </a:ext>
            </a:extLst>
          </p:cNvPr>
          <p:cNvSpPr txBox="1"/>
          <p:nvPr/>
        </p:nvSpPr>
        <p:spPr>
          <a:xfrm>
            <a:off x="6593329" y="2504997"/>
            <a:ext cx="380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Soil organic matter = </a:t>
            </a:r>
          </a:p>
          <a:p>
            <a:r>
              <a:rPr lang="en-GB" sz="2400" dirty="0"/>
              <a:t>plant litter input - respiration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4BD6C-6E3B-97AB-A76C-A12B4EE740B4}"/>
              </a:ext>
            </a:extLst>
          </p:cNvPr>
          <p:cNvSpPr/>
          <p:nvPr/>
        </p:nvSpPr>
        <p:spPr>
          <a:xfrm>
            <a:off x="5099406" y="4240219"/>
            <a:ext cx="1493923" cy="114299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613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28DC-CD9A-4807-B1B0-E1BFDC35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soil organic carbon stock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183124F-0E22-00E3-5951-9631F5727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65" y="1531662"/>
            <a:ext cx="8136555" cy="448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014686-8B8B-521D-D28E-BFCD8E90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789" y="1950692"/>
            <a:ext cx="1407392" cy="2956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FDD89-C39D-19B3-366B-BE26EF5B085D}"/>
              </a:ext>
            </a:extLst>
          </p:cNvPr>
          <p:cNvSpPr txBox="1"/>
          <p:nvPr/>
        </p:nvSpPr>
        <p:spPr>
          <a:xfrm>
            <a:off x="587054" y="6308209"/>
            <a:ext cx="132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soilgrids.org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9785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8513-B0BE-72EE-4E5D-C1B1EE87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Peatlands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2510C-E880-AB46-0EC7-9777E37A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21" y="1690688"/>
            <a:ext cx="3125828" cy="2298216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8FB8204-A38B-EA05-EBC3-637C92651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4325"/>
            <a:ext cx="12192000" cy="23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E080E1-FE15-A870-3275-FC1CC1073F4D}"/>
              </a:ext>
            </a:extLst>
          </p:cNvPr>
          <p:cNvSpPr txBox="1"/>
          <p:nvPr/>
        </p:nvSpPr>
        <p:spPr>
          <a:xfrm>
            <a:off x="4375736" y="1948070"/>
            <a:ext cx="529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Organic matter accumulates in conditions where it is hard to decompose: waterlogged, infertile soils</a:t>
            </a:r>
          </a:p>
        </p:txBody>
      </p:sp>
    </p:spTree>
    <p:extLst>
      <p:ext uri="{BB962C8B-B14F-4D97-AF65-F5344CB8AC3E}">
        <p14:creationId xmlns:p14="http://schemas.microsoft.com/office/powerpoint/2010/main" val="2392648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1235-D6E0-9EBD-7A77-8FB1B853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peatlands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77FE76F-FF70-881E-D6CC-1A379AF3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65" y="1690688"/>
            <a:ext cx="8653670" cy="43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90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82A8-5892-1AF6-B504-94422430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968"/>
            <a:ext cx="4714461" cy="1325563"/>
          </a:xfrm>
        </p:spPr>
        <p:txBody>
          <a:bodyPr/>
          <a:lstStyle/>
          <a:p>
            <a:r>
              <a:rPr lang="en-GB" dirty="0"/>
              <a:t>Irish peatlands</a:t>
            </a:r>
          </a:p>
        </p:txBody>
      </p:sp>
      <p:pic>
        <p:nvPicPr>
          <p:cNvPr id="12290" name="Picture 2" descr="Map showing the distribution of active blanket bog in Ireland and some other wetland habitat types. Purple shading denotes blanket bog; raised bog areas are denoted in light brown and fens in blue (Source: modified from the Irish Peatlands Conservation Council). Inset: map of the study area in European context.  ">
            <a:extLst>
              <a:ext uri="{FF2B5EF4-FFF2-40B4-BE49-F238E27FC236}">
                <a16:creationId xmlns:a16="http://schemas.microsoft.com/office/drawing/2014/main" id="{6F9EF516-7DBA-C39B-8E61-B52067B4A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96" y="170760"/>
            <a:ext cx="5666504" cy="65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22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ermafrost layers">
            <a:extLst>
              <a:ext uri="{FF2B5EF4-FFF2-40B4-BE49-F238E27FC236}">
                <a16:creationId xmlns:a16="http://schemas.microsoft.com/office/drawing/2014/main" id="{AE61941D-84F7-CCD6-8A21-5589839C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5" y="3707760"/>
            <a:ext cx="4164173" cy="264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9DBC4-B08F-D05D-ABA5-E02A885A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Permafrost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91DFF-F378-CF47-9C04-90A5B7163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38909"/>
            <a:ext cx="2729948" cy="1988481"/>
          </a:xfrm>
          <a:prstGeom prst="rect">
            <a:avLst/>
          </a:prstGeom>
        </p:spPr>
      </p:pic>
      <p:pic>
        <p:nvPicPr>
          <p:cNvPr id="13316" name="Picture 4" descr="What is Permafrost, Melting Effects, and How to Stop it | NRDC">
            <a:extLst>
              <a:ext uri="{FF2B5EF4-FFF2-40B4-BE49-F238E27FC236}">
                <a16:creationId xmlns:a16="http://schemas.microsoft.com/office/drawing/2014/main" id="{40AE6FC0-4707-0B91-59D8-677CA89B6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92" y="365125"/>
            <a:ext cx="4164173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15366-DDCA-CA7B-0363-5FBA2276396B}"/>
              </a:ext>
            </a:extLst>
          </p:cNvPr>
          <p:cNvSpPr txBox="1"/>
          <p:nvPr/>
        </p:nvSpPr>
        <p:spPr>
          <a:xfrm>
            <a:off x="5446643" y="4028661"/>
            <a:ext cx="4532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Permafrost is soil that has been frozen for more than 2 years, most frequently hundreds of thousands of years </a:t>
            </a:r>
          </a:p>
          <a:p>
            <a:endParaRPr lang="en-GB" dirty="0"/>
          </a:p>
          <a:p>
            <a:r>
              <a:rPr lang="en-GB" dirty="0"/>
              <a:t>It contains large amounts of carbon through organic matter that does not decompose</a:t>
            </a:r>
          </a:p>
        </p:txBody>
      </p:sp>
    </p:spTree>
    <p:extLst>
      <p:ext uri="{BB962C8B-B14F-4D97-AF65-F5344CB8AC3E}">
        <p14:creationId xmlns:p14="http://schemas.microsoft.com/office/powerpoint/2010/main" val="759198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3F37-B901-44C9-862D-5FFB89F0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2286691"/>
            <a:ext cx="4277139" cy="1325563"/>
          </a:xfrm>
        </p:spPr>
        <p:txBody>
          <a:bodyPr/>
          <a:lstStyle/>
          <a:p>
            <a:r>
              <a:rPr lang="en-GB" dirty="0"/>
              <a:t>Global permafrost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9E90395-555B-5703-9DAC-7F2FA698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57" y="143914"/>
            <a:ext cx="5654606" cy="65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6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dirty="0"/>
              <a:t>The ecosystem carbon cycle</a:t>
            </a:r>
            <a:endParaRPr dirty="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18" y="1670568"/>
            <a:ext cx="9780761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4346633" y="1821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" name="Google Shape;145;p21"/>
          <p:cNvSpPr txBox="1"/>
          <p:nvPr/>
        </p:nvSpPr>
        <p:spPr>
          <a:xfrm>
            <a:off x="2677033" y="1821434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uptake:</a:t>
            </a:r>
            <a:endParaRPr sz="1600"/>
          </a:p>
          <a:p>
            <a:r>
              <a:rPr lang="en" sz="1600"/>
              <a:t>photosynthesis</a:t>
            </a:r>
            <a:endParaRPr sz="1600"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447567" y="1900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1"/>
          <p:cNvSpPr txBox="1"/>
          <p:nvPr/>
        </p:nvSpPr>
        <p:spPr>
          <a:xfrm>
            <a:off x="7819967" y="2155233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respiration</a:t>
            </a:r>
            <a:endParaRPr sz="1600"/>
          </a:p>
        </p:txBody>
      </p:sp>
      <p:sp>
        <p:nvSpPr>
          <p:cNvPr id="148" name="Google Shape;148;p21"/>
          <p:cNvSpPr/>
          <p:nvPr/>
        </p:nvSpPr>
        <p:spPr>
          <a:xfrm>
            <a:off x="4981367" y="47743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21"/>
          <p:cNvSpPr txBox="1"/>
          <p:nvPr/>
        </p:nvSpPr>
        <p:spPr>
          <a:xfrm>
            <a:off x="3721967" y="4515368"/>
            <a:ext cx="119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storage:</a:t>
            </a:r>
            <a:endParaRPr sz="1600"/>
          </a:p>
          <a:p>
            <a:r>
              <a:rPr lang="en" sz="1600"/>
              <a:t>growth</a:t>
            </a:r>
            <a:endParaRPr sz="1600"/>
          </a:p>
        </p:txBody>
      </p:sp>
      <p:sp>
        <p:nvSpPr>
          <p:cNvPr id="150" name="Google Shape;150;p21"/>
          <p:cNvSpPr/>
          <p:nvPr/>
        </p:nvSpPr>
        <p:spPr>
          <a:xfrm>
            <a:off x="7133967" y="4691600"/>
            <a:ext cx="800400" cy="4140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1"/>
          <p:cNvSpPr txBox="1"/>
          <p:nvPr/>
        </p:nvSpPr>
        <p:spPr>
          <a:xfrm>
            <a:off x="7879167" y="4515368"/>
            <a:ext cx="1904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Internal cycling::</a:t>
            </a:r>
            <a:endParaRPr sz="1600"/>
          </a:p>
          <a:p>
            <a:r>
              <a:rPr lang="en" sz="1600"/>
              <a:t>litterfall</a:t>
            </a:r>
            <a:endParaRPr sz="1600"/>
          </a:p>
        </p:txBody>
      </p:sp>
      <p:sp>
        <p:nvSpPr>
          <p:cNvPr id="152" name="Google Shape;152;p21"/>
          <p:cNvSpPr/>
          <p:nvPr/>
        </p:nvSpPr>
        <p:spPr>
          <a:xfrm rot="-5400000" flipH="1">
            <a:off x="7133967" y="61090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" name="Google Shape;153;p21"/>
          <p:cNvSpPr txBox="1"/>
          <p:nvPr/>
        </p:nvSpPr>
        <p:spPr>
          <a:xfrm>
            <a:off x="7702767" y="5839467"/>
            <a:ext cx="190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 in soil</a:t>
            </a:r>
            <a:endParaRPr sz="1600"/>
          </a:p>
        </p:txBody>
      </p:sp>
      <p:sp>
        <p:nvSpPr>
          <p:cNvPr id="154" name="Google Shape;154;p21"/>
          <p:cNvSpPr/>
          <p:nvPr/>
        </p:nvSpPr>
        <p:spPr>
          <a:xfrm rot="10800000">
            <a:off x="1910500" y="4260567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21"/>
          <p:cNvSpPr txBox="1"/>
          <p:nvPr/>
        </p:nvSpPr>
        <p:spPr>
          <a:xfrm>
            <a:off x="415600" y="4515368"/>
            <a:ext cx="1599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Soil respiration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dirty="0"/>
              <a:t>The ecosystem carbon cycle</a:t>
            </a:r>
            <a:endParaRPr dirty="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18" y="1670568"/>
            <a:ext cx="9780761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4346633" y="1821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" name="Google Shape;145;p21"/>
          <p:cNvSpPr txBox="1"/>
          <p:nvPr/>
        </p:nvSpPr>
        <p:spPr>
          <a:xfrm>
            <a:off x="2677033" y="1821434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uptake:</a:t>
            </a:r>
            <a:endParaRPr sz="1600"/>
          </a:p>
          <a:p>
            <a:r>
              <a:rPr lang="en" sz="1600"/>
              <a:t>photosynthesis</a:t>
            </a:r>
            <a:endParaRPr sz="1600"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447567" y="1900433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1"/>
          <p:cNvSpPr txBox="1"/>
          <p:nvPr/>
        </p:nvSpPr>
        <p:spPr>
          <a:xfrm>
            <a:off x="7819967" y="2155233"/>
            <a:ext cx="1669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respiration</a:t>
            </a:r>
            <a:endParaRPr sz="1600"/>
          </a:p>
        </p:txBody>
      </p:sp>
      <p:sp>
        <p:nvSpPr>
          <p:cNvPr id="148" name="Google Shape;148;p21"/>
          <p:cNvSpPr/>
          <p:nvPr/>
        </p:nvSpPr>
        <p:spPr>
          <a:xfrm>
            <a:off x="4981367" y="47743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" name="Google Shape;149;p21"/>
          <p:cNvSpPr txBox="1"/>
          <p:nvPr/>
        </p:nvSpPr>
        <p:spPr>
          <a:xfrm>
            <a:off x="3721967" y="4515368"/>
            <a:ext cx="1190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storage:</a:t>
            </a:r>
            <a:endParaRPr sz="1600"/>
          </a:p>
          <a:p>
            <a:r>
              <a:rPr lang="en" sz="1600"/>
              <a:t>growth</a:t>
            </a:r>
            <a:endParaRPr sz="1600"/>
          </a:p>
        </p:txBody>
      </p:sp>
      <p:sp>
        <p:nvSpPr>
          <p:cNvPr id="150" name="Google Shape;150;p21"/>
          <p:cNvSpPr/>
          <p:nvPr/>
        </p:nvSpPr>
        <p:spPr>
          <a:xfrm>
            <a:off x="7133967" y="4691600"/>
            <a:ext cx="800400" cy="4140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1"/>
          <p:cNvSpPr txBox="1"/>
          <p:nvPr/>
        </p:nvSpPr>
        <p:spPr>
          <a:xfrm>
            <a:off x="7879167" y="4515368"/>
            <a:ext cx="1904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Internal cycling::</a:t>
            </a:r>
            <a:endParaRPr sz="1600"/>
          </a:p>
          <a:p>
            <a:r>
              <a:rPr lang="en" sz="1600"/>
              <a:t>litterfall</a:t>
            </a:r>
            <a:endParaRPr sz="1600"/>
          </a:p>
        </p:txBody>
      </p:sp>
      <p:sp>
        <p:nvSpPr>
          <p:cNvPr id="152" name="Google Shape;152;p21"/>
          <p:cNvSpPr/>
          <p:nvPr/>
        </p:nvSpPr>
        <p:spPr>
          <a:xfrm rot="-5400000" flipH="1">
            <a:off x="7133967" y="6109067"/>
            <a:ext cx="717600" cy="220800"/>
          </a:xfrm>
          <a:prstGeom prst="homePlat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" name="Google Shape;153;p21"/>
          <p:cNvSpPr txBox="1"/>
          <p:nvPr/>
        </p:nvSpPr>
        <p:spPr>
          <a:xfrm>
            <a:off x="7702767" y="5839467"/>
            <a:ext cx="190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storage in soil</a:t>
            </a:r>
            <a:endParaRPr sz="1600"/>
          </a:p>
        </p:txBody>
      </p:sp>
      <p:sp>
        <p:nvSpPr>
          <p:cNvPr id="154" name="Google Shape;154;p21"/>
          <p:cNvSpPr/>
          <p:nvPr/>
        </p:nvSpPr>
        <p:spPr>
          <a:xfrm rot="10800000">
            <a:off x="1910500" y="4260567"/>
            <a:ext cx="317200" cy="9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21"/>
          <p:cNvSpPr txBox="1"/>
          <p:nvPr/>
        </p:nvSpPr>
        <p:spPr>
          <a:xfrm>
            <a:off x="415600" y="4515368"/>
            <a:ext cx="1599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C release:</a:t>
            </a:r>
            <a:endParaRPr sz="1600"/>
          </a:p>
          <a:p>
            <a:r>
              <a:rPr lang="en" sz="1600"/>
              <a:t>Soil respiration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338074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1271D-69D1-B0C6-7F48-631984F4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 ecosystem productivity – how much carbon stays in the system?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00859-CDF6-E9E8-6631-A9A74F0FBD00}"/>
              </a:ext>
            </a:extLst>
          </p:cNvPr>
          <p:cNvSpPr txBox="1"/>
          <p:nvPr/>
        </p:nvSpPr>
        <p:spPr>
          <a:xfrm>
            <a:off x="586615" y="2640459"/>
            <a:ext cx="102632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Net ecosystem productivity = photosynthesis – plant respiration – soil respiration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NEP = GPP – R</a:t>
            </a:r>
            <a:r>
              <a:rPr lang="en-GB" sz="2400" baseline="-25000" dirty="0"/>
              <a:t>a</a:t>
            </a:r>
            <a:r>
              <a:rPr lang="en-GB" sz="2400" dirty="0"/>
              <a:t> – R</a:t>
            </a:r>
            <a:r>
              <a:rPr lang="en-GB" sz="2400" baseline="-25000" dirty="0"/>
              <a:t>h</a:t>
            </a:r>
            <a:endParaRPr lang="en-GB" sz="2400" dirty="0"/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NEP = GPP - </a:t>
            </a:r>
            <a:r>
              <a:rPr lang="en-GB" sz="2400" dirty="0" err="1"/>
              <a:t>R</a:t>
            </a:r>
            <a:r>
              <a:rPr lang="en-GB" sz="2400" baseline="-25000" dirty="0" err="1"/>
              <a:t>eco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5372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EFD3-7EB2-B695-CDFE-403B56E6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 ecosystem productivity – how much carbon stays in the system?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CDA39-E11B-C6FC-EDBA-BB106753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26" y="2272108"/>
            <a:ext cx="7772400" cy="26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15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1635533" y="1055517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5595666" y="1328057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9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AFF6-CBF5-492E-1B68-4D2469A4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Carbon available for plant growth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93591-BE3D-CEB8-982B-AFA921542DA6}"/>
              </a:ext>
            </a:extLst>
          </p:cNvPr>
          <p:cNvSpPr txBox="1"/>
          <p:nvPr/>
        </p:nvSpPr>
        <p:spPr>
          <a:xfrm>
            <a:off x="1093669" y="2445249"/>
            <a:ext cx="100046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latin typeface="Georgia" panose="02040502050405020303" pitchFamily="18" charset="0"/>
              </a:rPr>
              <a:t>Net primary productivity = photosynthesis – plant respiration</a:t>
            </a:r>
          </a:p>
          <a:p>
            <a:pPr algn="ctr"/>
            <a:endParaRPr lang="en-GB" sz="2800" dirty="0">
              <a:latin typeface="Georgia" panose="02040502050405020303" pitchFamily="18" charset="0"/>
            </a:endParaRPr>
          </a:p>
          <a:p>
            <a:pPr algn="ctr"/>
            <a:endParaRPr lang="en-GB" sz="2800" dirty="0">
              <a:latin typeface="Georgia" panose="02040502050405020303" pitchFamily="18" charset="0"/>
            </a:endParaRPr>
          </a:p>
          <a:p>
            <a:pPr algn="ctr"/>
            <a:r>
              <a:rPr lang="en-GB" sz="2800" dirty="0">
                <a:latin typeface="Georgia" panose="02040502050405020303" pitchFamily="18" charset="0"/>
              </a:rPr>
              <a:t>NPP = GPP - R</a:t>
            </a:r>
            <a:r>
              <a:rPr lang="en-GB" sz="2800" baseline="-25000" dirty="0">
                <a:latin typeface="Georgia" panose="02040502050405020303" pitchFamily="18" charset="0"/>
              </a:rPr>
              <a:t>a</a:t>
            </a:r>
            <a:endParaRPr lang="en-GB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7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F874-2CC7-227D-1325-5050BC61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Carbon allocation for plant growth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FCF51-DCB0-37F6-4645-67FD14435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498" y="1507434"/>
            <a:ext cx="4655869" cy="426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2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F874-2CC7-227D-1325-5050BC61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Short-lived plant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FCF51-DCB0-37F6-4645-67FD14435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498" y="1507434"/>
            <a:ext cx="4655869" cy="426120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773B696-081C-61D2-5086-C5CABE9844AE}"/>
              </a:ext>
            </a:extLst>
          </p:cNvPr>
          <p:cNvSpPr/>
          <p:nvPr/>
        </p:nvSpPr>
        <p:spPr>
          <a:xfrm>
            <a:off x="3056934" y="4536859"/>
            <a:ext cx="1934817" cy="1775792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BCBF5E-8CE3-956B-EE72-F28BD7205D52}"/>
              </a:ext>
            </a:extLst>
          </p:cNvPr>
          <p:cNvSpPr/>
          <p:nvPr/>
        </p:nvSpPr>
        <p:spPr>
          <a:xfrm>
            <a:off x="6384048" y="4462670"/>
            <a:ext cx="1934817" cy="1775792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53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2E1A-BB0A-3887-9093-4CC5B614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 biomass growth</a:t>
            </a:r>
          </a:p>
        </p:txBody>
      </p:sp>
      <p:pic>
        <p:nvPicPr>
          <p:cNvPr id="1026" name="Picture 2" descr="Spring Leaves Pictures | Download Free Images on Unsplash">
            <a:extLst>
              <a:ext uri="{FF2B5EF4-FFF2-40B4-BE49-F238E27FC236}">
                <a16:creationId xmlns:a16="http://schemas.microsoft.com/office/drawing/2014/main" id="{97C0F94E-7FB0-5FDA-FCE2-A74AD8B47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3" y="1432189"/>
            <a:ext cx="3500851" cy="233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model for seasonality and distribution of leaf area index of forests and  its application to China">
            <a:extLst>
              <a:ext uri="{FF2B5EF4-FFF2-40B4-BE49-F238E27FC236}">
                <a16:creationId xmlns:a16="http://schemas.microsoft.com/office/drawing/2014/main" id="{2586E9B6-8330-9B9F-A856-605C2B61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91" y="2824093"/>
            <a:ext cx="5903291" cy="298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E443D8-514D-9128-8401-1CFB8FA9A8A8}"/>
              </a:ext>
            </a:extLst>
          </p:cNvPr>
          <p:cNvCxnSpPr/>
          <p:nvPr/>
        </p:nvCxnSpPr>
        <p:spPr>
          <a:xfrm flipV="1">
            <a:off x="2266122" y="4253948"/>
            <a:ext cx="2650435" cy="1258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C251D4-0AF4-8556-1A5A-ECE113FE5DBF}"/>
              </a:ext>
            </a:extLst>
          </p:cNvPr>
          <p:cNvSpPr txBox="1"/>
          <p:nvPr/>
        </p:nvSpPr>
        <p:spPr>
          <a:xfrm>
            <a:off x="1058239" y="5543334"/>
            <a:ext cx="335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Leaf area index – amount of leaves on the plant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05302-A961-486A-1C9A-1874D115CB8D}"/>
              </a:ext>
            </a:extLst>
          </p:cNvPr>
          <p:cNvCxnSpPr>
            <a:cxnSpLocks/>
          </p:cNvCxnSpPr>
          <p:nvPr/>
        </p:nvCxnSpPr>
        <p:spPr>
          <a:xfrm flipH="1">
            <a:off x="5352836" y="2208944"/>
            <a:ext cx="318499" cy="267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5AC972-8C4E-2065-435E-8180C54BE6D3}"/>
              </a:ext>
            </a:extLst>
          </p:cNvPr>
          <p:cNvSpPr txBox="1"/>
          <p:nvPr/>
        </p:nvSpPr>
        <p:spPr>
          <a:xfrm>
            <a:off x="4417889" y="1670303"/>
            <a:ext cx="281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Start of season: new growth</a:t>
            </a:r>
          </a:p>
        </p:txBody>
      </p:sp>
    </p:spTree>
    <p:extLst>
      <p:ext uri="{BB962C8B-B14F-4D97-AF65-F5344CB8AC3E}">
        <p14:creationId xmlns:p14="http://schemas.microsoft.com/office/powerpoint/2010/main" val="320950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2E1A-BB0A-3887-9093-4CC5B614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 biomass turnover</a:t>
            </a:r>
          </a:p>
        </p:txBody>
      </p:sp>
      <p:pic>
        <p:nvPicPr>
          <p:cNvPr id="1028" name="Picture 4" descr="A model for seasonality and distribution of leaf area index of forests and  its application to China">
            <a:extLst>
              <a:ext uri="{FF2B5EF4-FFF2-40B4-BE49-F238E27FC236}">
                <a16:creationId xmlns:a16="http://schemas.microsoft.com/office/drawing/2014/main" id="{2586E9B6-8330-9B9F-A856-605C2B61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91" y="2824093"/>
            <a:ext cx="5903291" cy="298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E443D8-514D-9128-8401-1CFB8FA9A8A8}"/>
              </a:ext>
            </a:extLst>
          </p:cNvPr>
          <p:cNvCxnSpPr/>
          <p:nvPr/>
        </p:nvCxnSpPr>
        <p:spPr>
          <a:xfrm flipV="1">
            <a:off x="2266122" y="4253948"/>
            <a:ext cx="2650435" cy="1258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C251D4-0AF4-8556-1A5A-ECE113FE5DBF}"/>
              </a:ext>
            </a:extLst>
          </p:cNvPr>
          <p:cNvSpPr txBox="1"/>
          <p:nvPr/>
        </p:nvSpPr>
        <p:spPr>
          <a:xfrm>
            <a:off x="1058239" y="5543334"/>
            <a:ext cx="335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Leaf area index – amount of leaves on the plant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05302-A961-486A-1C9A-1874D115CB8D}"/>
              </a:ext>
            </a:extLst>
          </p:cNvPr>
          <p:cNvCxnSpPr>
            <a:cxnSpLocks/>
          </p:cNvCxnSpPr>
          <p:nvPr/>
        </p:nvCxnSpPr>
        <p:spPr>
          <a:xfrm flipH="1">
            <a:off x="7571737" y="2105214"/>
            <a:ext cx="355221" cy="1798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5AC972-8C4E-2065-435E-8180C54BE6D3}"/>
              </a:ext>
            </a:extLst>
          </p:cNvPr>
          <p:cNvSpPr txBox="1"/>
          <p:nvPr/>
        </p:nvSpPr>
        <p:spPr>
          <a:xfrm>
            <a:off x="6861036" y="1713285"/>
            <a:ext cx="29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End of season: leaves are lost</a:t>
            </a:r>
          </a:p>
        </p:txBody>
      </p:sp>
      <p:pic>
        <p:nvPicPr>
          <p:cNvPr id="7" name="Picture 2" descr="Let fallen leaves lie, gardeners in Netherlands town urged | Environment |  The Guardian">
            <a:extLst>
              <a:ext uri="{FF2B5EF4-FFF2-40B4-BE49-F238E27FC236}">
                <a16:creationId xmlns:a16="http://schemas.microsoft.com/office/drawing/2014/main" id="{44A27FAC-C0D1-D9BA-E1F1-A4BE9E54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45" y="1557846"/>
            <a:ext cx="2532493" cy="253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2894</TotalTime>
  <Words>721</Words>
  <Application>Microsoft Macintosh PowerPoint</Application>
  <PresentationFormat>Widescreen</PresentationFormat>
  <Paragraphs>148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Georgia</vt:lpstr>
      <vt:lpstr>Office Theme</vt:lpstr>
      <vt:lpstr>Terrestrial carbon stocks</vt:lpstr>
      <vt:lpstr>PowerPoint Presentation</vt:lpstr>
      <vt:lpstr>Useful concepts: pools and fluxes</vt:lpstr>
      <vt:lpstr>The ecosystem carbon cycle</vt:lpstr>
      <vt:lpstr>Carbon available for plant growth</vt:lpstr>
      <vt:lpstr>Carbon allocation for plant growth</vt:lpstr>
      <vt:lpstr>Short-lived plant components</vt:lpstr>
      <vt:lpstr>Seasonal biomass growth</vt:lpstr>
      <vt:lpstr>Seasonal biomass turnover</vt:lpstr>
      <vt:lpstr>Environmental triggers for seasonal growth</vt:lpstr>
      <vt:lpstr>Global vegetation seasonality from space</vt:lpstr>
      <vt:lpstr>Vegetation seasonality causes the wriggles in the Keeling curve</vt:lpstr>
      <vt:lpstr>Root growth</vt:lpstr>
      <vt:lpstr>Long-lived plant components</vt:lpstr>
      <vt:lpstr>Wood formation</vt:lpstr>
      <vt:lpstr>Wood formation</vt:lpstr>
      <vt:lpstr>Seasonal wood growth</vt:lpstr>
      <vt:lpstr>Forests do not grow forever</vt:lpstr>
      <vt:lpstr>Vegetation cover is not stationary and changes naturally</vt:lpstr>
      <vt:lpstr>Vegetation cover is not stationary and changes naturally</vt:lpstr>
      <vt:lpstr>Grasses and short-lived plants</vt:lpstr>
      <vt:lpstr>Grasses and short-lived plants</vt:lpstr>
      <vt:lpstr>Global forest aboveground biomass</vt:lpstr>
      <vt:lpstr>The ecosystem carbon cycle</vt:lpstr>
      <vt:lpstr>PowerPoint Presentation</vt:lpstr>
      <vt:lpstr>Soil structure</vt:lpstr>
      <vt:lpstr>Soil structure</vt:lpstr>
      <vt:lpstr>Soil structure with depth differs between ecosystems</vt:lpstr>
      <vt:lpstr>Soil properties</vt:lpstr>
      <vt:lpstr>Litter decomposition</vt:lpstr>
      <vt:lpstr>Environmental controls on decomposition</vt:lpstr>
      <vt:lpstr>Litter decomposition</vt:lpstr>
      <vt:lpstr>Soil organic matter storage</vt:lpstr>
      <vt:lpstr>Global soil organic carbon stock</vt:lpstr>
      <vt:lpstr>Peatlands</vt:lpstr>
      <vt:lpstr>Global peatlands</vt:lpstr>
      <vt:lpstr>Irish peatlands</vt:lpstr>
      <vt:lpstr>Permafrost</vt:lpstr>
      <vt:lpstr>Global permafrost</vt:lpstr>
      <vt:lpstr>The ecosystem carbon cycle</vt:lpstr>
      <vt:lpstr>Net ecosystem productivity – how much carbon stays in the system?</vt:lpstr>
      <vt:lpstr>Net ecosystem productivity – how much carbon stays in the system?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Terrestrial carbon stocks</dc:title>
  <dc:creator>Silvia Caldararu</dc:creator>
  <cp:lastModifiedBy>Silvia Caldararu</cp:lastModifiedBy>
  <cp:revision>1</cp:revision>
  <dcterms:created xsi:type="dcterms:W3CDTF">2023-02-07T12:19:58Z</dcterms:created>
  <dcterms:modified xsi:type="dcterms:W3CDTF">2025-02-04T12:41:44Z</dcterms:modified>
</cp:coreProperties>
</file>